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5" r:id="rId6"/>
    <p:sldId id="266" r:id="rId7"/>
    <p:sldId id="262" r:id="rId8"/>
    <p:sldId id="263" r:id="rId9"/>
    <p:sldId id="264" r:id="rId10"/>
    <p:sldId id="261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890472" y="2592237"/>
            <a:ext cx="8915399" cy="2262781"/>
          </a:xfrm>
        </p:spPr>
        <p:txBody>
          <a:bodyPr>
            <a:normAutofit fontScale="90000"/>
          </a:bodyPr>
          <a:lstStyle/>
          <a:p>
            <a:br>
              <a:rPr lang="it-IT" b="1" dirty="0"/>
            </a:br>
            <a:br>
              <a:rPr lang="it-IT" b="1" dirty="0"/>
            </a:br>
            <a:br>
              <a:rPr lang="it-IT" b="1" dirty="0"/>
            </a:br>
            <a:br>
              <a:rPr lang="it-IT" b="1" dirty="0"/>
            </a:br>
            <a:r>
              <a:rPr lang="it-IT" b="1" dirty="0"/>
              <a:t>Responsabilità dell’Assistente Sociale tra teoria e buone pratiche alla luce del Codice Deontologico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 Assistente </a:t>
            </a:r>
            <a:r>
              <a:rPr lang="it-IT"/>
              <a:t>Sociale Specialista Gilda </a:t>
            </a:r>
            <a:r>
              <a:rPr lang="it-IT" dirty="0"/>
              <a:t>Panico</a:t>
            </a:r>
          </a:p>
        </p:txBody>
      </p:sp>
    </p:spTree>
    <p:extLst>
      <p:ext uri="{BB962C8B-B14F-4D97-AF65-F5344CB8AC3E}">
        <p14:creationId xmlns:p14="http://schemas.microsoft.com/office/powerpoint/2010/main" val="2568201098"/>
      </p:ext>
    </p:extLst>
  </p:cSld>
  <p:clrMapOvr>
    <a:masterClrMapping/>
  </p:clrMapOvr>
  <p:transition spd="med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5" y="494713"/>
            <a:ext cx="8911687" cy="1280890"/>
          </a:xfrm>
        </p:spPr>
        <p:txBody>
          <a:bodyPr/>
          <a:lstStyle/>
          <a:p>
            <a:r>
              <a:rPr lang="it-IT" dirty="0"/>
              <a:t>Buone Prassi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La buona prassi, per diventare modello, deve assumere caratteri generali, trasferibili, replicabili, standardizzati attraverso la valutazione. Inoltre un modello non può scindersi dal fenomeno sociale e neanche dalla politiche sociali, dagli attori presenti sul territorio e dalle risorse disponibili.</a:t>
            </a:r>
          </a:p>
          <a:p>
            <a:r>
              <a:rPr lang="it-IT" dirty="0"/>
              <a:t> Le buone prassi, ponendosi in un’ottica critico-riflessiva e assumendo un approccio aperto e flessibile, diventano modalità operative, azioni e strategie, che offrono un contributo alla guida del lavoro professionale degli operatori sociali.</a:t>
            </a:r>
            <a:br>
              <a:rPr lang="it-IT" dirty="0"/>
            </a:br>
            <a:r>
              <a:rPr lang="it-IT" dirty="0"/>
              <a:t>Una buona prassi nel sociale è un ’insieme di attività che diventano processo e hanno come bersaglio una o più persone, un fenomeno, un contesto, oppure più di uno di questi elementi. La buona pratica deve produrre il cambiamento attraverso azioni o strategie, che affrontano la complessità e non la riducono, quindi partendo dalla reale conoscenza del bisogno sociale specifico e del fenomeno su cui si andrà ad incidere, in un determinato territorio.</a:t>
            </a:r>
            <a:br>
              <a:rPr lang="it-IT" dirty="0"/>
            </a:br>
            <a:r>
              <a:rPr lang="it-IT" dirty="0"/>
              <a:t>La dimensione relazionale è una caratteristica delle buone prassi nel sociale, è opportuno porsi davanti al fenomeno pensando alle soluzioni, alle risorse e ai punti di forza, senza dimenticare le criticità, per ricercare il soddisfacimento di tutti gli attori coinvolti.</a:t>
            </a:r>
          </a:p>
          <a:p>
            <a:r>
              <a:rPr lang="it-IT" dirty="0"/>
              <a:t>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10697464"/>
      </p:ext>
    </p:extLst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Buone Prassi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it-IT" dirty="0"/>
              <a:t>Le buone prassi sono caratterizzate da:</a:t>
            </a:r>
          </a:p>
          <a:p>
            <a:pPr lvl="0"/>
            <a:r>
              <a:rPr lang="it-IT" dirty="0"/>
              <a:t>cambiamento con il fenomeno</a:t>
            </a:r>
          </a:p>
          <a:p>
            <a:pPr lvl="0"/>
            <a:r>
              <a:rPr lang="it-IT" dirty="0"/>
              <a:t>Efficienza  ed efficacia</a:t>
            </a:r>
          </a:p>
          <a:p>
            <a:pPr lvl="0"/>
            <a:r>
              <a:rPr lang="it-IT" dirty="0"/>
              <a:t>ottenimento di risultati tangibili e misurabili che diano soluzioni per tutti gli attori</a:t>
            </a:r>
          </a:p>
          <a:p>
            <a:pPr lvl="0"/>
            <a:r>
              <a:rPr lang="it-IT" dirty="0"/>
              <a:t>sostenibilità del progetto nel territorio</a:t>
            </a:r>
          </a:p>
          <a:p>
            <a:pPr lvl="0"/>
            <a:r>
              <a:rPr lang="it-IT" dirty="0"/>
              <a:t>contenuto innovativo</a:t>
            </a:r>
          </a:p>
          <a:p>
            <a:pPr lvl="0"/>
            <a:r>
              <a:rPr lang="it-IT" dirty="0"/>
              <a:t>implementazione delle capacità di autovalutazione professionale e personale</a:t>
            </a:r>
          </a:p>
          <a:p>
            <a:pPr lvl="0"/>
            <a:r>
              <a:rPr lang="it-IT" dirty="0"/>
              <a:t>criteri di standardizzazione e indicatori</a:t>
            </a:r>
          </a:p>
          <a:p>
            <a:pPr lvl="0"/>
            <a:r>
              <a:rPr lang="it-IT" dirty="0"/>
              <a:t>metodologie e strumenti</a:t>
            </a:r>
          </a:p>
          <a:p>
            <a:pPr lvl="0"/>
            <a:r>
              <a:rPr lang="it-IT" dirty="0"/>
              <a:t>cambiamento di cultura e comportamento nelle istituzioni, negli utenti, negli operatori , nella collettività</a:t>
            </a:r>
          </a:p>
          <a:p>
            <a:pPr lvl="0"/>
            <a:r>
              <a:rPr lang="it-IT" dirty="0"/>
              <a:t>punti di forza</a:t>
            </a:r>
          </a:p>
          <a:p>
            <a:pPr lvl="0"/>
            <a:r>
              <a:rPr lang="it-IT" dirty="0"/>
              <a:t>direzione di ricerca</a:t>
            </a:r>
          </a:p>
          <a:p>
            <a:pPr lvl="0"/>
            <a:r>
              <a:rPr lang="it-IT" dirty="0"/>
              <a:t>riproducibilità e trasferibilità</a:t>
            </a:r>
          </a:p>
          <a:p>
            <a:pPr lvl="0"/>
            <a:r>
              <a:rPr lang="it-IT" dirty="0"/>
              <a:t>visibilità a breve e a lungo termine</a:t>
            </a:r>
          </a:p>
          <a:p>
            <a:pPr lvl="0"/>
            <a:r>
              <a:rPr lang="it-IT" dirty="0"/>
              <a:t>struttura organizzativa con potenzialità e criticità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81060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Responsabilità  del lavoro di Assistente</a:t>
            </a:r>
            <a:br>
              <a:rPr lang="it-IT" dirty="0"/>
            </a:br>
            <a:r>
              <a:rPr lang="it-IT" dirty="0"/>
              <a:t>Sociale  e il Codice Deontologico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Perché  esiste un codice deontologico? </a:t>
            </a:r>
          </a:p>
          <a:p>
            <a:r>
              <a:rPr lang="it-IT" dirty="0"/>
              <a:t> Che cosa è e a che cosa serve? </a:t>
            </a:r>
          </a:p>
          <a:p>
            <a:r>
              <a:rPr lang="it-IT" dirty="0"/>
              <a:t>Il codice deontologico esiste a tutela degli utenti?</a:t>
            </a:r>
          </a:p>
        </p:txBody>
      </p:sp>
      <p:sp>
        <p:nvSpPr>
          <p:cNvPr id="4" name="Rettangolo 3"/>
          <p:cNvSpPr/>
          <p:nvPr/>
        </p:nvSpPr>
        <p:spPr>
          <a:xfrm>
            <a:off x="3048000" y="2828836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Responsabilità deontologica –dovere del professionista Assistente Sociale  di far corrispondere il proprio agire professionale alle norme del proprio Codice Deontologico.</a:t>
            </a:r>
          </a:p>
        </p:txBody>
      </p:sp>
    </p:spTree>
    <p:extLst>
      <p:ext uri="{BB962C8B-B14F-4D97-AF65-F5344CB8AC3E}">
        <p14:creationId xmlns:p14="http://schemas.microsoft.com/office/powerpoint/2010/main" val="2375286334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Che cos’è la responsabilità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RESPONSABILITÀ È UNA PAROLA IMPEGNATIVA</a:t>
            </a:r>
          </a:p>
          <a:p>
            <a:r>
              <a:rPr lang="it-IT" dirty="0"/>
              <a:t>parlare di responsabilità significa fare riferimento alla consapevolezza della natura degli atti e delle scelte compiute e delle conseguenze, morali e giuridiche, nei confronti di se stessi e degli altri, derivanti da tali atti e scelte. Responsabilità considerata nel suo duplice significato di «rendere conto» e «rendersi conto» dei doveri assunti </a:t>
            </a:r>
          </a:p>
          <a:p>
            <a:r>
              <a:rPr lang="it-IT" dirty="0"/>
              <a:t> Il senso di responsabilità è il risultato del senso di dovere , ma con una differenza fondamentale: la motivazione</a:t>
            </a:r>
          </a:p>
          <a:p>
            <a:pPr marL="0" indent="0">
              <a:buNone/>
            </a:pP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21907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TIPI DI RESPONSABILITA’ DEL DIPENDENTE PUBBLICO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Responsabilità penale : quando la trasgressione dei doveri di ufficio integra una fattispecie di reato</a:t>
            </a:r>
          </a:p>
          <a:p>
            <a:r>
              <a:rPr lang="it-IT" dirty="0"/>
              <a:t>Responsabilità civile :consiste nel sopportare le conseguenze di un comportamento illecito che abbia causato un danno ingiusto . La persona che lo ha causato è tenuta a risarcire  la parte lesa.</a:t>
            </a:r>
          </a:p>
          <a:p>
            <a:r>
              <a:rPr lang="it-IT" dirty="0"/>
              <a:t>Responsabilità amministrativa: quando il danno è cagionato direttamente o indirettamente dal dipendente pubblico nell’espletamento delle proprie funzioni per violazione dolosa o gravemente colposa degli obblighi del servizio.</a:t>
            </a:r>
          </a:p>
          <a:p>
            <a:r>
              <a:rPr lang="it-IT" dirty="0"/>
              <a:t>Responsabilità disciplinare: è la responsabilità in cui incorre il lavoratore pubblico o   privato che non osserva obblighi contrattualmente assunti(CCNL)</a:t>
            </a:r>
          </a:p>
        </p:txBody>
      </p:sp>
    </p:spTree>
    <p:extLst>
      <p:ext uri="{BB962C8B-B14F-4D97-AF65-F5344CB8AC3E}">
        <p14:creationId xmlns:p14="http://schemas.microsoft.com/office/powerpoint/2010/main" val="2044856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Dove operano gli assistenti Sociali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Gli assistenti Sociali  che operano  nella Pubblica Amministrazione hanno le stesse responsabilità professionali dei colleghi del terzo settore/privato se gestori di servizio per conto soggetto pubblico)</a:t>
            </a:r>
          </a:p>
          <a:p>
            <a:r>
              <a:rPr lang="it-IT" dirty="0"/>
              <a:t> •AS DIPENDENTI PUBBLICI - LORO DOVERI E LE CONNESSE RESPONSABILITÀ: </a:t>
            </a:r>
            <a:r>
              <a:rPr lang="it-IT" b="1" dirty="0"/>
              <a:t>Costituzione</a:t>
            </a:r>
            <a:r>
              <a:rPr lang="it-IT" dirty="0"/>
              <a:t> (art 98 – fedeltà alla nazione e 97 imparzialità e buon andamento – art 28 </a:t>
            </a:r>
            <a:r>
              <a:rPr lang="it-IT" dirty="0" err="1"/>
              <a:t>resp</a:t>
            </a:r>
            <a:r>
              <a:rPr lang="it-IT" dirty="0"/>
              <a:t>. penali, civili, amministrative per atti in violazione diritti) </a:t>
            </a:r>
          </a:p>
          <a:p>
            <a:r>
              <a:rPr lang="it-IT" dirty="0"/>
              <a:t>• </a:t>
            </a:r>
            <a:r>
              <a:rPr lang="it-IT" b="1" dirty="0"/>
              <a:t>Codice civile </a:t>
            </a:r>
            <a:r>
              <a:rPr lang="it-IT" dirty="0"/>
              <a:t>(diligenza, fedeltà, sanzioni disciplinari artt. 2104/2106)</a:t>
            </a:r>
          </a:p>
          <a:p>
            <a:r>
              <a:rPr lang="it-IT" dirty="0"/>
              <a:t> • Codice penale •</a:t>
            </a:r>
          </a:p>
          <a:p>
            <a:r>
              <a:rPr lang="it-IT" dirty="0"/>
              <a:t> </a:t>
            </a:r>
            <a:r>
              <a:rPr lang="it-IT" b="1" dirty="0"/>
              <a:t>CCNL </a:t>
            </a:r>
            <a:r>
              <a:rPr lang="it-IT" dirty="0"/>
              <a:t>(ad es per quanto riguarda le sanzioni disciplinari) </a:t>
            </a:r>
          </a:p>
          <a:p>
            <a:r>
              <a:rPr lang="it-IT" dirty="0"/>
              <a:t>• </a:t>
            </a:r>
            <a:r>
              <a:rPr lang="it-IT" b="1" dirty="0"/>
              <a:t>Codice di comportamento</a:t>
            </a:r>
            <a:r>
              <a:rPr lang="it-IT" dirty="0"/>
              <a:t> dei dipendenti delle PA Art 53 </a:t>
            </a:r>
            <a:r>
              <a:rPr lang="it-IT" dirty="0" err="1"/>
              <a:t>dlg</a:t>
            </a:r>
            <a:r>
              <a:rPr lang="it-IT" dirty="0"/>
              <a:t> 165/2001 Norme generali sull'ordinamento del lavoro alle dipendenze delle amministrazioni pubbliche« (cumulo d’impieghi) • legge 4 marzo 2009, n. 15 (riforma Brunetta) e decreto attuativo 27 ottobre 2009, n. 150 • Leggi di settore (T.U. 309/1990 – L. 354/1975 – DPR 448/1988 – L 328/2000…)e </a:t>
            </a:r>
            <a:r>
              <a:rPr lang="it-IT"/>
              <a:t>successive modifiche  </a:t>
            </a:r>
            <a:r>
              <a:rPr lang="it-IT" b="1" dirty="0"/>
              <a:t>Queste norme, in particolare le leggi di settore, costituiscono il  Mandato Istituzionale dell’assistente sociale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29590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Mandato Istituzionale dell’Assistente Sociale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mandato professionale  deriva dal tessuto etico-deontologico e metodologico della professione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42636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Segreto Professionale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it-IT" sz="3500" b="1" dirty="0"/>
              <a:t>Segreto professionale:</a:t>
            </a:r>
            <a:endParaRPr lang="it-IT" sz="3500" dirty="0"/>
          </a:p>
          <a:p>
            <a:r>
              <a:rPr lang="it-IT" sz="3500" dirty="0"/>
              <a:t>Il segreto professionale è l’obbligo a non rivelare le informazioni aventi natura di segreto, apprese all’interno del rapporto fiduciario.</a:t>
            </a:r>
            <a:br>
              <a:rPr lang="it-IT" sz="3500" dirty="0"/>
            </a:br>
            <a:r>
              <a:rPr lang="it-IT" sz="3500" dirty="0"/>
              <a:t>Ha un fondamento:</a:t>
            </a:r>
          </a:p>
          <a:p>
            <a:pPr lvl="0"/>
            <a:r>
              <a:rPr lang="it-IT" sz="3500" dirty="0"/>
              <a:t>etico legato al rispetto della persona;</a:t>
            </a:r>
          </a:p>
          <a:p>
            <a:pPr lvl="0"/>
            <a:r>
              <a:rPr lang="it-IT" sz="3500" dirty="0"/>
              <a:t>deontologico sancito come norma di comportamento professionale nel Codice al Capo III Titolo III, con un forte richiamo ad un obbligo di riservatezza;</a:t>
            </a:r>
          </a:p>
          <a:p>
            <a:pPr lvl="0"/>
            <a:r>
              <a:rPr lang="it-IT" sz="3500" dirty="0"/>
              <a:t>giuridico sancito dall’art. 622 del c.p. dalla Legge 675/96 sulla privacy e dalla Legge del 3 aprile 2001 n. 119.</a:t>
            </a:r>
          </a:p>
          <a:p>
            <a:r>
              <a:rPr lang="it-IT" sz="3500" dirty="0"/>
              <a:t>Il segreto professionale tende a proteggere la riservatezza dell’individuo. Nel campo del servizio sociale le notizie date dagli utenti non devono essere propagate.</a:t>
            </a:r>
          </a:p>
          <a:p>
            <a:r>
              <a:rPr lang="it-IT" sz="3500" dirty="0"/>
              <a:t>Il mancato rispetto della riservatezza è punibile a querela della persona offesa, ed è importante sottolineare che, perché  sia reato e quindi punibile occorre:</a:t>
            </a:r>
          </a:p>
          <a:p>
            <a:pPr lvl="0"/>
            <a:r>
              <a:rPr lang="it-IT" sz="3500" dirty="0"/>
              <a:t>la querela della persona offesa</a:t>
            </a:r>
          </a:p>
          <a:p>
            <a:pPr lvl="0"/>
            <a:r>
              <a:rPr lang="it-IT" sz="3500" dirty="0"/>
              <a:t>senza giusta causa, per cui si presuppone che ci sia una giusta causa, cioè quando ci sono interessi maggiori rispetto a quelli tutelati dal segreto professionale;</a:t>
            </a:r>
          </a:p>
          <a:p>
            <a:pPr lvl="0"/>
            <a:r>
              <a:rPr lang="it-IT" sz="3500" dirty="0"/>
              <a:t>se dal fatto può derivare nocumento, cioè pregiudizio, un danno ingiusto cioè contrario al diritto, arrecato al soggetto</a:t>
            </a:r>
            <a:r>
              <a:rPr lang="it-IT" sz="2200" dirty="0"/>
              <a:t>.</a:t>
            </a:r>
          </a:p>
          <a:p>
            <a:r>
              <a:rPr lang="it-IT" dirty="0"/>
              <a:t>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72236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Segreto d’ufficio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33909" y="1699404"/>
            <a:ext cx="9770703" cy="4211818"/>
          </a:xfrm>
        </p:spPr>
        <p:txBody>
          <a:bodyPr>
            <a:noAutofit/>
          </a:bodyPr>
          <a:lstStyle/>
          <a:p>
            <a:r>
              <a:rPr lang="it-IT" sz="1100" dirty="0"/>
              <a:t>L’art. 28 della L. 241/90 prevede che l’impiegato debba mantenere il segreto d’ufficio. Non può trasmettere a chi non ne abbia diritto informazioni riguardanti provvedimenti ed operazioni amministrative, ovvero notizie di cui sia venuto a conoscenza a causa delle sue funzioni, al di fuori dalle ipotesi e dalle modalità previste dalle norme sul diritto di accesso (vedi Trasparenza). Nell’ambito delle proprie attribuzioni, l’impiegato preposto ad un ufficio rilascia copie ed estratti di atti e documenti di ufficio nei casi non vietati dall’ordinamento.</a:t>
            </a:r>
          </a:p>
          <a:p>
            <a:r>
              <a:rPr lang="it-IT" sz="1100" dirty="0"/>
              <a:t>Le singole pubbliche amministrazioni individuano le categorie di documenti da esse formati o comunque rientranti nella loro disponibilità sottratti all’accesso ai sensi del comma 1 (comma 2) e dell’art. 10 del D. </a:t>
            </a:r>
            <a:r>
              <a:rPr lang="it-IT" sz="1100" dirty="0" err="1"/>
              <a:t>Lgs</a:t>
            </a:r>
            <a:r>
              <a:rPr lang="it-IT" sz="1100" dirty="0"/>
              <a:t>. n. 267 del 2000.</a:t>
            </a:r>
            <a:br>
              <a:rPr lang="it-IT" sz="1100" dirty="0"/>
            </a:br>
            <a:r>
              <a:rPr lang="it-IT" sz="1100" dirty="0"/>
              <a:t>Non sono ammissibili istanze di accesso preordinate ad un controllo generalizzato dell’operato delle pubbliche amministrazioni (comma 3).</a:t>
            </a:r>
            <a:br>
              <a:rPr lang="it-IT" sz="1100" dirty="0"/>
            </a:br>
            <a:r>
              <a:rPr lang="it-IT" sz="1100" dirty="0"/>
              <a:t>L’ accesso ai documenti amministrativi non può essere negato ove sia sufficiente fare ricorso al potere di differimento (comma 4).</a:t>
            </a:r>
          </a:p>
          <a:p>
            <a:r>
              <a:rPr lang="it-IT" sz="1100" dirty="0"/>
              <a:t>I documenti contenenti informazioni connesse agli interessi di cui al comma 1 sono considerati segreti solo nell’àmbito e nei limiti di tale connessione. A tale fine le pubbliche amministrazioni fissano, per ogni categoria di documenti, anche l’eventuale periodo di tempo per il quale essi sono sottratti all’accesso (comma 5).</a:t>
            </a:r>
          </a:p>
          <a:p>
            <a:r>
              <a:rPr lang="it-IT" sz="1100" dirty="0"/>
              <a:t>Deve comunque essere garantito ai richiedenti l’accesso ai documenti amministrativi la cui conoscenza sia necessaria per curare o per difendere i propri interessi giuridici. Nel caso di documenti contenenti dati sensibili e giudiziari, l’accesso è consentito nei limiti in cui sia strettamente indispensabile e nei termini previsti dall’articolo 60 del </a:t>
            </a:r>
            <a:r>
              <a:rPr lang="it-IT" sz="1100" dirty="0" err="1"/>
              <a:t>D.Lgs.</a:t>
            </a:r>
            <a:r>
              <a:rPr lang="it-IT" sz="1100" dirty="0"/>
              <a:t> 30 giugno 2003, n. 196, in caso di dati idonei a rivelare lo stato di salute e la vita sessuale (comma 7).</a:t>
            </a:r>
          </a:p>
          <a:p>
            <a:r>
              <a:rPr lang="it-IT" sz="1100" i="1" dirty="0"/>
              <a:t>Sanzioni amministrative:</a:t>
            </a:r>
            <a:br>
              <a:rPr lang="it-IT" sz="1100" dirty="0"/>
            </a:br>
            <a:r>
              <a:rPr lang="it-IT" sz="1100" dirty="0"/>
              <a:t>Alla violazione del segreto d’ufficio consegue l’irrogazione di sanzioni disciplinari che, graduate secondo la gravità, possono consistere: nella riduzione dello stipendio (articolo 80, </a:t>
            </a:r>
            <a:r>
              <a:rPr lang="it-IT" sz="1100" dirty="0" err="1"/>
              <a:t>lett</a:t>
            </a:r>
            <a:r>
              <a:rPr lang="it-IT" sz="1100" dirty="0"/>
              <a:t>. f), del D.P.R. n. 3 del 1957), nella sospensione della qualifica per violazione del segreto che abbia prodotto grave danno (articolo 81, </a:t>
            </a:r>
            <a:r>
              <a:rPr lang="it-IT" sz="1100" dirty="0" err="1"/>
              <a:t>lett</a:t>
            </a:r>
            <a:r>
              <a:rPr lang="it-IT" sz="1100" dirty="0"/>
              <a:t>. d), del D.P.R. n. 3 del 1957), nella destituzione per dolosa violazione dei doveri d’ufficio che abbia provocato grave pregiudizio allo Stato o ad enti pubblici o a privati (articolo 84, </a:t>
            </a:r>
            <a:r>
              <a:rPr lang="it-IT" sz="1100" dirty="0" err="1"/>
              <a:t>lett</a:t>
            </a:r>
            <a:r>
              <a:rPr lang="it-IT" sz="1100" dirty="0"/>
              <a:t>. d), del D.P.R. n. 3 del 1957).</a:t>
            </a:r>
          </a:p>
          <a:p>
            <a:endParaRPr lang="it-IT" sz="1100" dirty="0"/>
          </a:p>
        </p:txBody>
      </p:sp>
    </p:spTree>
    <p:extLst>
      <p:ext uri="{BB962C8B-B14F-4D97-AF65-F5344CB8AC3E}">
        <p14:creationId xmlns:p14="http://schemas.microsoft.com/office/powerpoint/2010/main" val="4116094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Diritto alla privacy: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it-IT" dirty="0"/>
          </a:p>
          <a:p>
            <a:r>
              <a:rPr lang="it-IT" dirty="0"/>
              <a:t>Per "tutela della privacy" si intende il DIRITTO alla protezione dei dati personali disciplinato dalla Legge 675/96 e successive modificazioni dopo esplicita adesione</a:t>
            </a:r>
          </a:p>
          <a:p>
            <a:pPr lvl="0"/>
            <a:r>
              <a:rPr lang="it-IT" dirty="0"/>
              <a:t>alla convenzione di Strasburgo 28 gennaio 1981, n. 108 del Consiglio d’Europa</a:t>
            </a:r>
          </a:p>
          <a:p>
            <a:pPr lvl="0"/>
            <a:r>
              <a:rPr lang="it-IT" dirty="0"/>
              <a:t>agli accordi di Schengen del 14 giugno 1985</a:t>
            </a:r>
          </a:p>
          <a:p>
            <a:pPr lvl="0"/>
            <a:r>
              <a:rPr lang="it-IT" dirty="0"/>
              <a:t>alla direttiva n. 45/46 CE del 1995 del Parlamento Europeo</a:t>
            </a:r>
          </a:p>
          <a:p>
            <a:r>
              <a:rPr lang="it-IT" dirty="0"/>
              <a:t>L’art. 1 comma 1 della L. 675/96 cita testualmente:</a:t>
            </a:r>
            <a:br>
              <a:rPr lang="it-IT" dirty="0"/>
            </a:br>
            <a:r>
              <a:rPr lang="it-IT" dirty="0"/>
              <a:t>"La presente legge garantisce che il trattamento dei dati personali si svolga nel rispetto dei diritti, delle libertà fondamentali, nonché della dignità delle persone fisiche, con particolare riferimento alla riservatezza e alla dignità personale; garantisce altresì i diritti delle persone giuridiche e di ogni altro ente o associazione".</a:t>
            </a:r>
          </a:p>
          <a:p>
            <a:r>
              <a:rPr lang="it-IT" dirty="0"/>
              <a:t>La legge impone regole e procedure dirette a garantire la custodia e la sicurezza dei dati, pertanto va posta molta attenzione, oltre agli aspetti etici e di sostanza, anche gli aspetti procedurali e alla regolarità formale del trattamento. Per agevolare un lavoro di interpretazione delle procedure sono stati elaborati dall’Ordine nazionale degli AASS due atti di indirizzo:</a:t>
            </a:r>
          </a:p>
          <a:p>
            <a:pPr lvl="0"/>
            <a:r>
              <a:rPr lang="it-IT" dirty="0"/>
              <a:t>ATTO DI INDIRIZZO 1 sulla privacy anno 2001: indicazioni comportamentali uniformi di Consigli Regionali e agli Assistenti (anno 2001)</a:t>
            </a:r>
          </a:p>
          <a:p>
            <a:pPr lvl="0"/>
            <a:r>
              <a:rPr lang="it-IT" dirty="0"/>
              <a:t>ATTO DI INDIRIZZO 2 sulla privacy anno 2001: indicazioni comportamentali uniformi ai Consigli Regionali in ordine alla formazione, tenuta e pubblicità dell’Albo professionale."</a:t>
            </a:r>
          </a:p>
          <a:p>
            <a:r>
              <a:rPr lang="it-IT" dirty="0"/>
              <a:t>Inoltre per ulteriori informazioni in merito alla privacy ricordiamo le seguenti normative:</a:t>
            </a:r>
          </a:p>
          <a:p>
            <a:pPr lvl="0"/>
            <a:r>
              <a:rPr lang="it-IT" dirty="0"/>
              <a:t>D.L.G. del 30/06/2003 n. 196</a:t>
            </a:r>
          </a:p>
          <a:p>
            <a:pPr lvl="0"/>
            <a:r>
              <a:rPr lang="it-IT" dirty="0"/>
              <a:t>Provvedimento del garante del 30/12/1999 e 13/01/2000 "individuazione di attività che perseguono rilevanti finalità d’interesse pubblico per le quali è autorizzato il trattamento dei dati sensibili da parte dei soggetti pubblici", G.U. n. 26 del 02/02/2000 pagine 31 e 32.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41416576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1749</Words>
  <Application>Microsoft Office PowerPoint</Application>
  <PresentationFormat>Widescreen</PresentationFormat>
  <Paragraphs>80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Filo</vt:lpstr>
      <vt:lpstr>    Responsabilità dell’Assistente Sociale tra teoria e buone pratiche alla luce del Codice Deontologico</vt:lpstr>
      <vt:lpstr>Responsabilità  del lavoro di Assistente Sociale  e il Codice Deontologico</vt:lpstr>
      <vt:lpstr>Che cos’è la responsabilità</vt:lpstr>
      <vt:lpstr>TIPI DI RESPONSABILITA’ DEL DIPENDENTE PUBBLICO</vt:lpstr>
      <vt:lpstr>Dove operano gli assistenti Sociali</vt:lpstr>
      <vt:lpstr>Mandato Istituzionale dell’Assistente Sociale</vt:lpstr>
      <vt:lpstr>Segreto Professionale</vt:lpstr>
      <vt:lpstr>Segreto d’ufficio</vt:lpstr>
      <vt:lpstr>Diritto alla privacy:</vt:lpstr>
      <vt:lpstr>Buone Prassi</vt:lpstr>
      <vt:lpstr>Buone Prassi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Responsabilità dell’Assistente Sociale tra teoria e buone pratiche alla luce del Codice Deontologico</dc:title>
  <dc:creator>Gilda Panico</dc:creator>
  <cp:lastModifiedBy>Giuseppina Bonifacio</cp:lastModifiedBy>
  <cp:revision>30</cp:revision>
  <dcterms:created xsi:type="dcterms:W3CDTF">2016-07-07T09:13:14Z</dcterms:created>
  <dcterms:modified xsi:type="dcterms:W3CDTF">2022-01-26T12:47:30Z</dcterms:modified>
</cp:coreProperties>
</file>